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66" r:id="rId4"/>
    <p:sldId id="267" r:id="rId5"/>
    <p:sldId id="268" r:id="rId6"/>
    <p:sldId id="269" r:id="rId7"/>
    <p:sldId id="270" r:id="rId8"/>
    <p:sldId id="262" r:id="rId9"/>
    <p:sldId id="258" r:id="rId10"/>
    <p:sldId id="263" r:id="rId11"/>
    <p:sldId id="264" r:id="rId12"/>
    <p:sldId id="265" r:id="rId13"/>
    <p:sldId id="273" r:id="rId14"/>
    <p:sldId id="274" r:id="rId15"/>
    <p:sldId id="275" r:id="rId16"/>
    <p:sldId id="276" r:id="rId17"/>
    <p:sldId id="277" r:id="rId18"/>
    <p:sldId id="278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-864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C55E-29A0-47A0-BD72-97D51F94548B}" type="datetimeFigureOut">
              <a:rPr lang="en-US" smtClean="0"/>
              <a:t>4/3/2013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26B0B-2552-4B9E-8F86-FCF0D505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26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C55E-29A0-47A0-BD72-97D51F94548B}" type="datetimeFigureOut">
              <a:rPr lang="en-US" smtClean="0"/>
              <a:t>4/3/2013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26B0B-2552-4B9E-8F86-FCF0D505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170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C55E-29A0-47A0-BD72-97D51F94548B}" type="datetimeFigureOut">
              <a:rPr lang="en-US" smtClean="0"/>
              <a:t>4/3/2013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26B0B-2552-4B9E-8F86-FCF0D505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2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C55E-29A0-47A0-BD72-97D51F94548B}" type="datetimeFigureOut">
              <a:rPr lang="en-US" smtClean="0"/>
              <a:t>4/3/2013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26B0B-2552-4B9E-8F86-FCF0D505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113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C55E-29A0-47A0-BD72-97D51F94548B}" type="datetimeFigureOut">
              <a:rPr lang="en-US" smtClean="0"/>
              <a:t>4/3/2013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26B0B-2552-4B9E-8F86-FCF0D505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091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C55E-29A0-47A0-BD72-97D51F94548B}" type="datetimeFigureOut">
              <a:rPr lang="en-US" smtClean="0"/>
              <a:t>4/3/2013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26B0B-2552-4B9E-8F86-FCF0D505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23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C55E-29A0-47A0-BD72-97D51F94548B}" type="datetimeFigureOut">
              <a:rPr lang="en-US" smtClean="0"/>
              <a:t>4/3/2013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26B0B-2552-4B9E-8F86-FCF0D505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130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C55E-29A0-47A0-BD72-97D51F94548B}" type="datetimeFigureOut">
              <a:rPr lang="en-US" smtClean="0"/>
              <a:t>4/3/2013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26B0B-2552-4B9E-8F86-FCF0D505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501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C55E-29A0-47A0-BD72-97D51F94548B}" type="datetimeFigureOut">
              <a:rPr lang="en-US" smtClean="0"/>
              <a:t>4/3/2013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26B0B-2552-4B9E-8F86-FCF0D505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327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C55E-29A0-47A0-BD72-97D51F94548B}" type="datetimeFigureOut">
              <a:rPr lang="en-US" smtClean="0"/>
              <a:t>4/3/2013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26B0B-2552-4B9E-8F86-FCF0D505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239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C55E-29A0-47A0-BD72-97D51F94548B}" type="datetimeFigureOut">
              <a:rPr lang="en-US" smtClean="0"/>
              <a:t>4/3/2013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26B0B-2552-4B9E-8F86-FCF0D505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18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7C55E-29A0-47A0-BD72-97D51F94548B}" type="datetimeFigureOut">
              <a:rPr lang="en-US" smtClean="0"/>
              <a:t>4/3/2013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D26B0B-2552-4B9E-8F86-FCF0D505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626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dgrapov/5306731" TargetMode="External"/><Relationship Id="rId2" Type="http://schemas.openxmlformats.org/officeDocument/2006/relationships/hyperlink" Target="https://docs.google.com/spreadsheet/ccc?key=0Ap1AEMfo-fh9dFZSSm5WSHlqMC1QdkNMWFZCeWdVbEE#gid=0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Building Biochemical + Chemical Similarity Networks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Dmitry Grapov, PhD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040413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929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2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Node Attributes Table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1447800"/>
            <a:ext cx="9144000" cy="381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>
              <a:lnSpc>
                <a:spcPct val="170000"/>
              </a:lnSpc>
              <a:spcBef>
                <a:spcPct val="0"/>
              </a:spcBef>
            </a:pPr>
            <a:r>
              <a:rPr lang="en-US" sz="3000" dirty="0" smtClean="0"/>
              <a:t>Options for node mapping</a:t>
            </a:r>
          </a:p>
          <a:p>
            <a:pPr marL="514350" lvl="1" indent="-514350">
              <a:lnSpc>
                <a:spcPct val="17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000" dirty="0" smtClean="0"/>
              <a:t>Continuous: size, transparency, boarder width, color</a:t>
            </a:r>
          </a:p>
          <a:p>
            <a:pPr marL="514350" lvl="1" indent="-514350">
              <a:lnSpc>
                <a:spcPct val="17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000" dirty="0" smtClean="0"/>
              <a:t>Discreet: color, shape, label</a:t>
            </a:r>
          </a:p>
          <a:p>
            <a:pPr marL="514350" lvl="1" indent="-514350">
              <a:lnSpc>
                <a:spcPct val="17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000" dirty="0" smtClean="0"/>
              <a:t>Other: node graphics</a:t>
            </a:r>
          </a:p>
          <a:p>
            <a:pPr marL="1200150" lvl="2" indent="-742950">
              <a:lnSpc>
                <a:spcPct val="170000"/>
              </a:lnSpc>
              <a:spcBef>
                <a:spcPct val="0"/>
              </a:spcBef>
              <a:buFont typeface="Arial" pitchFamily="34" charset="0"/>
              <a:buChar char="•"/>
            </a:pPr>
            <a:endParaRPr lang="en-US" sz="3000" dirty="0" smtClean="0"/>
          </a:p>
          <a:p>
            <a:pPr marL="742950" lvl="1" indent="-742950">
              <a:spcBef>
                <a:spcPct val="0"/>
              </a:spcBef>
              <a:buFont typeface="+mj-lt"/>
              <a:buAutoNum type="arabicPeriod"/>
            </a:pPr>
            <a:endParaRPr lang="en-US" sz="3000" dirty="0" smtClean="0"/>
          </a:p>
          <a:p>
            <a:pPr lvl="1"/>
            <a:r>
              <a:rPr lang="en-US" dirty="0" smtClean="0"/>
              <a:t>	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5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2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Demonstration 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1447800"/>
            <a:ext cx="9144000" cy="381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lvl="1" indent="-742950">
              <a:spcBef>
                <a:spcPct val="0"/>
              </a:spcBef>
              <a:buFont typeface="+mj-lt"/>
              <a:buAutoNum type="arabicPeriod"/>
            </a:pPr>
            <a:endParaRPr lang="en-US" sz="3000" dirty="0" smtClean="0">
              <a:hlinkClick r:id="rId2"/>
            </a:endParaRPr>
          </a:p>
          <a:p>
            <a:pPr marL="742950" lvl="1" indent="-742950">
              <a:spcBef>
                <a:spcPct val="0"/>
              </a:spcBef>
              <a:buFont typeface="+mj-lt"/>
              <a:buAutoNum type="arabicPeriod"/>
            </a:pPr>
            <a:r>
              <a:rPr lang="en-US" sz="3000" dirty="0" smtClean="0">
                <a:hlinkClick r:id="rId3"/>
              </a:rPr>
              <a:t>Get </a:t>
            </a:r>
            <a:r>
              <a:rPr lang="en-US" sz="3000" dirty="0" err="1" smtClean="0">
                <a:hlinkClick r:id="rId3"/>
              </a:rPr>
              <a:t>nessesary</a:t>
            </a:r>
            <a:r>
              <a:rPr lang="en-US" sz="3000" dirty="0" smtClean="0">
                <a:hlinkClick r:id="rId3"/>
              </a:rPr>
              <a:t> R code</a:t>
            </a:r>
            <a:endParaRPr lang="en-US" sz="3000" dirty="0">
              <a:hlinkClick r:id="rId2"/>
            </a:endParaRPr>
          </a:p>
          <a:p>
            <a:pPr marL="742950" lvl="1" indent="-742950">
              <a:spcBef>
                <a:spcPct val="0"/>
              </a:spcBef>
              <a:buFont typeface="+mj-lt"/>
              <a:buAutoNum type="arabicPeriod"/>
            </a:pPr>
            <a:r>
              <a:rPr lang="en-US" sz="3000" dirty="0" smtClean="0">
                <a:hlinkClick r:id="rId2"/>
              </a:rPr>
              <a:t>chemical identifiers</a:t>
            </a:r>
            <a:r>
              <a:rPr lang="en-US" sz="3000" dirty="0" smtClean="0"/>
              <a:t> </a:t>
            </a:r>
          </a:p>
          <a:p>
            <a:pPr marL="742950" lvl="1" indent="-742950">
              <a:spcBef>
                <a:spcPct val="0"/>
              </a:spcBef>
              <a:buFont typeface="+mj-lt"/>
              <a:buAutoNum type="arabicPeriod"/>
            </a:pPr>
            <a:r>
              <a:rPr lang="en-US" sz="3000" dirty="0" smtClean="0"/>
              <a:t>Import into R </a:t>
            </a:r>
          </a:p>
          <a:p>
            <a:pPr marL="742950" lvl="1" indent="-742950">
              <a:spcBef>
                <a:spcPct val="0"/>
              </a:spcBef>
              <a:buFont typeface="+mj-lt"/>
              <a:buAutoNum type="arabicPeriod"/>
            </a:pPr>
            <a:r>
              <a:rPr lang="en-US" sz="3000" dirty="0" smtClean="0"/>
              <a:t>Create KEGG RPAIRs edge list</a:t>
            </a:r>
          </a:p>
          <a:p>
            <a:pPr marL="742950" lvl="1" indent="-742950">
              <a:spcBef>
                <a:spcPct val="0"/>
              </a:spcBef>
              <a:buFont typeface="+mj-lt"/>
              <a:buAutoNum type="arabicPeriod"/>
            </a:pPr>
            <a:r>
              <a:rPr lang="en-US" sz="3000" dirty="0" smtClean="0"/>
              <a:t>Create </a:t>
            </a:r>
            <a:r>
              <a:rPr lang="en-US" sz="3000" dirty="0" err="1" smtClean="0"/>
              <a:t>Tanimoto</a:t>
            </a:r>
            <a:r>
              <a:rPr lang="en-US" sz="3000" dirty="0" smtClean="0"/>
              <a:t> similarity edge list </a:t>
            </a:r>
          </a:p>
          <a:p>
            <a:pPr marL="742950" lvl="1" indent="-742950">
              <a:spcBef>
                <a:spcPct val="0"/>
              </a:spcBef>
              <a:buFont typeface="+mj-lt"/>
              <a:buAutoNum type="arabicPeriod"/>
            </a:pPr>
            <a:r>
              <a:rPr lang="en-US" sz="3000" dirty="0" smtClean="0"/>
              <a:t>Node attributes table</a:t>
            </a:r>
          </a:p>
          <a:p>
            <a:pPr marL="742950" lvl="1" indent="-742950">
              <a:spcBef>
                <a:spcPct val="0"/>
              </a:spcBef>
              <a:buFont typeface="+mj-lt"/>
              <a:buAutoNum type="arabicPeriod"/>
            </a:pPr>
            <a:endParaRPr lang="en-US" sz="3000" dirty="0" smtClean="0"/>
          </a:p>
          <a:p>
            <a:pPr marL="742950" lvl="1" indent="-742950">
              <a:spcBef>
                <a:spcPct val="0"/>
              </a:spcBef>
              <a:buFont typeface="+mj-lt"/>
              <a:buAutoNum type="arabicPeriod"/>
            </a:pPr>
            <a:endParaRPr lang="en-US" sz="3000" dirty="0" smtClean="0"/>
          </a:p>
          <a:p>
            <a:pPr lvl="1"/>
            <a:r>
              <a:rPr lang="en-US" dirty="0" smtClean="0"/>
              <a:t>	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46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2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Visualizing network in </a:t>
            </a:r>
            <a:r>
              <a:rPr lang="en-US" dirty="0" err="1" smtClean="0"/>
              <a:t>Cytoscape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9598" y="2209800"/>
            <a:ext cx="91440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lvl="2">
              <a:lnSpc>
                <a:spcPct val="120000"/>
              </a:lnSpc>
              <a:spcBef>
                <a:spcPct val="0"/>
              </a:spcBef>
            </a:pPr>
            <a:r>
              <a:rPr lang="en-US" sz="17600" dirty="0" smtClean="0"/>
              <a:t>1) Up load edge list</a:t>
            </a:r>
          </a:p>
          <a:p>
            <a:pPr marL="457200" lvl="2">
              <a:lnSpc>
                <a:spcPct val="120000"/>
              </a:lnSpc>
              <a:spcBef>
                <a:spcPct val="0"/>
              </a:spcBef>
            </a:pPr>
            <a:r>
              <a:rPr lang="en-US" sz="12000" dirty="0" smtClean="0"/>
              <a:t>(save as excel file first)</a:t>
            </a:r>
          </a:p>
          <a:p>
            <a:pPr marL="457200" lvl="2">
              <a:lnSpc>
                <a:spcPct val="170000"/>
              </a:lnSpc>
              <a:spcBef>
                <a:spcPct val="0"/>
              </a:spcBef>
            </a:pPr>
            <a:endParaRPr lang="en-US" sz="17600" dirty="0" smtClean="0"/>
          </a:p>
          <a:p>
            <a:pPr marL="742950" lvl="1" indent="-742950">
              <a:spcBef>
                <a:spcPct val="0"/>
              </a:spcBef>
              <a:buFont typeface="+mj-lt"/>
              <a:buAutoNum type="arabicPeriod"/>
            </a:pPr>
            <a:endParaRPr lang="en-US" sz="3000" dirty="0" smtClean="0"/>
          </a:p>
          <a:p>
            <a:pPr lvl="1"/>
            <a:r>
              <a:rPr lang="en-US" dirty="0" smtClean="0"/>
              <a:t>	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048000" y="2514600"/>
            <a:ext cx="5592198" cy="4160061"/>
            <a:chOff x="381000" y="3200400"/>
            <a:chExt cx="3962400" cy="2681323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3200400"/>
              <a:ext cx="3962400" cy="26813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1828800" y="4267200"/>
              <a:ext cx="2286000" cy="1524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883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2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Visualizing network in </a:t>
            </a:r>
            <a:r>
              <a:rPr lang="en-US" dirty="0" err="1" smtClean="0"/>
              <a:t>Cytoscape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1371600"/>
            <a:ext cx="91440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lvl="2">
              <a:lnSpc>
                <a:spcPct val="120000"/>
              </a:lnSpc>
              <a:spcBef>
                <a:spcPct val="0"/>
              </a:spcBef>
            </a:pPr>
            <a:r>
              <a:rPr lang="en-US" sz="17600" dirty="0" smtClean="0"/>
              <a:t>1) Up load edge list</a:t>
            </a:r>
          </a:p>
          <a:p>
            <a:pPr marL="457200" lvl="2">
              <a:lnSpc>
                <a:spcPct val="170000"/>
              </a:lnSpc>
              <a:spcBef>
                <a:spcPct val="0"/>
              </a:spcBef>
            </a:pPr>
            <a:endParaRPr lang="en-US" sz="17600" dirty="0" smtClean="0"/>
          </a:p>
          <a:p>
            <a:pPr marL="742950" lvl="1" indent="-742950">
              <a:spcBef>
                <a:spcPct val="0"/>
              </a:spcBef>
              <a:buFont typeface="+mj-lt"/>
              <a:buAutoNum type="arabicPeriod"/>
            </a:pPr>
            <a:endParaRPr lang="en-US" sz="3000" dirty="0" smtClean="0"/>
          </a:p>
          <a:p>
            <a:pPr lvl="1"/>
            <a:r>
              <a:rPr lang="en-US" dirty="0" smtClean="0"/>
              <a:t>	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316" y="1600201"/>
            <a:ext cx="5697851" cy="5144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738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2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Visualizing network in </a:t>
            </a:r>
            <a:r>
              <a:rPr lang="en-US" dirty="0" err="1" smtClean="0"/>
              <a:t>Cytoscape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2668084"/>
            <a:ext cx="4248150" cy="2730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667000"/>
            <a:ext cx="2876550" cy="2732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1905000"/>
            <a:ext cx="91440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lvl="2" algn="ctr">
              <a:lnSpc>
                <a:spcPct val="120000"/>
              </a:lnSpc>
              <a:spcBef>
                <a:spcPct val="0"/>
              </a:spcBef>
            </a:pPr>
            <a:r>
              <a:rPr lang="en-US" sz="17600" dirty="0" smtClean="0"/>
              <a:t>Change layout</a:t>
            </a:r>
          </a:p>
          <a:p>
            <a:pPr marL="742950" lvl="1" indent="-742950">
              <a:spcBef>
                <a:spcPct val="0"/>
              </a:spcBef>
              <a:buFont typeface="+mj-lt"/>
              <a:buAutoNum type="arabicPeriod"/>
            </a:pPr>
            <a:endParaRPr lang="en-US" sz="3000" dirty="0" smtClean="0"/>
          </a:p>
          <a:p>
            <a:pPr lvl="1"/>
            <a:r>
              <a:rPr lang="en-US" dirty="0" smtClean="0"/>
              <a:t>	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38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2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Visualizing network in </a:t>
            </a:r>
            <a:r>
              <a:rPr lang="en-US" dirty="0" err="1" smtClean="0"/>
              <a:t>Cytoscape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990600"/>
            <a:ext cx="91440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lvl="2">
              <a:lnSpc>
                <a:spcPct val="120000"/>
              </a:lnSpc>
              <a:spcBef>
                <a:spcPct val="0"/>
              </a:spcBef>
            </a:pPr>
            <a:r>
              <a:rPr lang="en-US" sz="17600" dirty="0"/>
              <a:t>2</a:t>
            </a:r>
            <a:r>
              <a:rPr lang="en-US" sz="17600" dirty="0" smtClean="0"/>
              <a:t>) Up load node attributes file</a:t>
            </a:r>
          </a:p>
          <a:p>
            <a:pPr marL="742950" lvl="1" indent="-742950">
              <a:spcBef>
                <a:spcPct val="0"/>
              </a:spcBef>
              <a:buFont typeface="+mj-lt"/>
              <a:buAutoNum type="arabicPeriod"/>
            </a:pPr>
            <a:endParaRPr lang="en-US" sz="3000" dirty="0" smtClean="0"/>
          </a:p>
          <a:p>
            <a:pPr lvl="1"/>
            <a:r>
              <a:rPr lang="en-US" dirty="0" smtClean="0"/>
              <a:t>	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752600" y="2209800"/>
            <a:ext cx="5883275" cy="4237037"/>
            <a:chOff x="1752600" y="2209800"/>
            <a:chExt cx="5883275" cy="4237037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2209800"/>
              <a:ext cx="5883275" cy="42370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3657600" y="4091531"/>
              <a:ext cx="2819400" cy="23644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754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2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Visualizing network in </a:t>
            </a:r>
            <a:r>
              <a:rPr lang="en-US" dirty="0" err="1" smtClean="0"/>
              <a:t>Cytoscape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990600"/>
            <a:ext cx="91440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lvl="2">
              <a:lnSpc>
                <a:spcPct val="120000"/>
              </a:lnSpc>
              <a:spcBef>
                <a:spcPct val="0"/>
              </a:spcBef>
            </a:pPr>
            <a:r>
              <a:rPr lang="en-US" sz="17600" dirty="0"/>
              <a:t>2</a:t>
            </a:r>
            <a:r>
              <a:rPr lang="en-US" sz="17600" dirty="0" smtClean="0"/>
              <a:t>) Up load node attributes file</a:t>
            </a:r>
          </a:p>
          <a:p>
            <a:pPr marL="742950" lvl="1" indent="-742950">
              <a:spcBef>
                <a:spcPct val="0"/>
              </a:spcBef>
              <a:buFont typeface="+mj-lt"/>
              <a:buAutoNum type="arabicPeriod"/>
            </a:pPr>
            <a:endParaRPr lang="en-US" sz="3000" dirty="0" smtClean="0"/>
          </a:p>
          <a:p>
            <a:pPr lvl="1"/>
            <a:r>
              <a:rPr lang="en-US" dirty="0" smtClean="0"/>
              <a:t>	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600200"/>
            <a:ext cx="6119813" cy="4912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188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2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Visualizing network in </a:t>
            </a:r>
            <a:r>
              <a:rPr lang="en-US" dirty="0" err="1" smtClean="0"/>
              <a:t>Cytoscape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447800"/>
            <a:ext cx="1241447" cy="5273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990600"/>
            <a:ext cx="91440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lvl="2">
              <a:lnSpc>
                <a:spcPct val="120000"/>
              </a:lnSpc>
              <a:spcBef>
                <a:spcPct val="0"/>
              </a:spcBef>
            </a:pPr>
            <a:r>
              <a:rPr lang="en-US" sz="17600" dirty="0" smtClean="0"/>
              <a:t>3) Map node and edge attributes </a:t>
            </a:r>
            <a:endParaRPr lang="en-US" sz="3000" dirty="0" smtClean="0"/>
          </a:p>
          <a:p>
            <a:pPr lvl="1"/>
            <a:r>
              <a:rPr lang="en-US" dirty="0" smtClean="0"/>
              <a:t>	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20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2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Visualizing network in </a:t>
            </a:r>
            <a:r>
              <a:rPr lang="en-US" dirty="0" err="1" smtClean="0"/>
              <a:t>Cytoscape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4409" y="1446540"/>
            <a:ext cx="91440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lvl="2">
              <a:lnSpc>
                <a:spcPct val="120000"/>
              </a:lnSpc>
              <a:spcBef>
                <a:spcPct val="0"/>
              </a:spcBef>
            </a:pPr>
            <a:r>
              <a:rPr lang="en-US" sz="17600" dirty="0" smtClean="0"/>
              <a:t>4)When done export network to favorite file format</a:t>
            </a:r>
            <a:endParaRPr lang="en-US" sz="3000" dirty="0" smtClean="0"/>
          </a:p>
          <a:p>
            <a:pPr lvl="1"/>
            <a:r>
              <a:rPr lang="en-US" dirty="0" smtClean="0"/>
              <a:t>	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62000" y="2667000"/>
            <a:ext cx="7559675" cy="3848100"/>
            <a:chOff x="762000" y="2667000"/>
            <a:chExt cx="7559675" cy="3848100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2667000"/>
              <a:ext cx="7559675" cy="3848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4" name="Straight Arrow Connector 3"/>
            <p:cNvCxnSpPr/>
            <p:nvPr/>
          </p:nvCxnSpPr>
          <p:spPr>
            <a:xfrm>
              <a:off x="2667000" y="3352800"/>
              <a:ext cx="914400" cy="762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507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762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The ingredients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447800"/>
            <a:ext cx="9144000" cy="441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lvl="1" indent="-742950">
              <a:lnSpc>
                <a:spcPct val="2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000" dirty="0" smtClean="0"/>
              <a:t>List of chemical identifiers</a:t>
            </a:r>
          </a:p>
          <a:p>
            <a:pPr marL="1200150" lvl="2" indent="-742950">
              <a:lnSpc>
                <a:spcPct val="200000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3000" dirty="0" smtClean="0"/>
              <a:t>Preferably - </a:t>
            </a:r>
            <a:r>
              <a:rPr lang="en-US" sz="3000" dirty="0" err="1" smtClean="0"/>
              <a:t>Pubchem</a:t>
            </a:r>
            <a:r>
              <a:rPr lang="en-US" sz="3000" dirty="0" smtClean="0"/>
              <a:t> compound identifiers (CIDs)</a:t>
            </a:r>
          </a:p>
          <a:p>
            <a:pPr marL="742950" lvl="1" indent="-742950">
              <a:lnSpc>
                <a:spcPct val="2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000" dirty="0" smtClean="0"/>
              <a:t>Edge List (calculate from identifiers or database)</a:t>
            </a:r>
          </a:p>
          <a:p>
            <a:pPr marL="742950" lvl="1" indent="-742950">
              <a:lnSpc>
                <a:spcPct val="2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000" dirty="0" smtClean="0"/>
              <a:t>Table of Edge/Node Attributes (calculate from data or database)</a:t>
            </a:r>
          </a:p>
          <a:p>
            <a:pPr marL="742950" lvl="1" indent="-742950">
              <a:lnSpc>
                <a:spcPct val="2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000" dirty="0" smtClean="0"/>
              <a:t>Visualization</a:t>
            </a:r>
          </a:p>
          <a:p>
            <a:pPr marL="742950" lvl="1" indent="-742950">
              <a:spcBef>
                <a:spcPct val="0"/>
              </a:spcBef>
              <a:buFont typeface="+mj-lt"/>
              <a:buAutoNum type="arabicPeriod"/>
            </a:pPr>
            <a:endParaRPr lang="en-US" sz="3000" dirty="0" smtClean="0"/>
          </a:p>
          <a:p>
            <a:pPr marL="742950" lvl="1" indent="-742950">
              <a:spcBef>
                <a:spcPct val="0"/>
              </a:spcBef>
              <a:buFont typeface="+mj-lt"/>
              <a:buAutoNum type="arabicPeriod"/>
            </a:pPr>
            <a:endParaRPr lang="en-US" sz="3000" dirty="0" smtClean="0"/>
          </a:p>
          <a:p>
            <a:pPr lvl="1"/>
            <a:r>
              <a:rPr lang="en-US" dirty="0" smtClean="0"/>
              <a:t>	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815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0"/>
            <a:ext cx="9067800" cy="6781799"/>
          </a:xfrm>
        </p:spPr>
        <p:txBody>
          <a:bodyPr>
            <a:normAutofit/>
          </a:bodyPr>
          <a:lstStyle/>
          <a:p>
            <a:r>
              <a:rPr lang="en-US" dirty="0" smtClean="0"/>
              <a:t>Some Examples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" y="567438"/>
            <a:ext cx="9107757" cy="627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2400" y="76200"/>
            <a:ext cx="853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Biochemical relationships + chemical similarity + correlation + statistics + PLS-DA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454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9067799" cy="44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34644" y="152400"/>
            <a:ext cx="8856955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Biochemical relationships + chemical similarity + correlation + statistics + PLS-DA + 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05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200" y="76200"/>
            <a:ext cx="853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</a:t>
            </a:r>
            <a:r>
              <a:rPr lang="en-US" dirty="0" smtClean="0"/>
              <a:t>artial </a:t>
            </a:r>
            <a:r>
              <a:rPr lang="en-US" dirty="0" smtClean="0"/>
              <a:t>correlation + PLS-DA +  </a:t>
            </a:r>
            <a:r>
              <a:rPr lang="en-US" dirty="0" smtClean="0"/>
              <a:t>statistics  + graphs</a:t>
            </a:r>
            <a:endParaRPr lang="en-US" dirty="0"/>
          </a:p>
        </p:txBody>
      </p:sp>
      <p:pic>
        <p:nvPicPr>
          <p:cNvPr id="3074" name="Picture 2" descr="C:\Users\dgrapov\Desktop\networ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97175"/>
            <a:ext cx="5638800" cy="612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035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" y="76200"/>
            <a:ext cx="853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  <a:r>
              <a:rPr lang="en-US" dirty="0" smtClean="0"/>
              <a:t>orrelation + class information + clustering + PLS-DA + MDS</a:t>
            </a:r>
            <a:endParaRPr lang="en-US" dirty="0"/>
          </a:p>
        </p:txBody>
      </p:sp>
      <p:pic>
        <p:nvPicPr>
          <p:cNvPr id="4098" name="Picture 2" descr="C:\Users\dgrapov\Desktop\journal.pone.0048852.g0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17" y="838200"/>
            <a:ext cx="8665949" cy="566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311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" y="76200"/>
            <a:ext cx="853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  <a:r>
              <a:rPr lang="en-US" dirty="0" smtClean="0"/>
              <a:t>orrelation </a:t>
            </a:r>
            <a:r>
              <a:rPr lang="en-US" dirty="0" smtClean="0"/>
              <a:t>+ </a:t>
            </a:r>
            <a:r>
              <a:rPr lang="en-US" dirty="0" smtClean="0"/>
              <a:t>clustering + </a:t>
            </a:r>
            <a:r>
              <a:rPr lang="en-US" dirty="0" smtClean="0"/>
              <a:t>OSC-PLS-DA </a:t>
            </a:r>
            <a:r>
              <a:rPr lang="en-US" dirty="0" smtClean="0"/>
              <a:t>+ </a:t>
            </a:r>
            <a:r>
              <a:rPr lang="en-US" dirty="0" smtClean="0"/>
              <a:t>Statistics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8" y="838200"/>
            <a:ext cx="9136867" cy="5129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2317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762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The ingredients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447800"/>
            <a:ext cx="9144000" cy="441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lvl="1" indent="-742950">
              <a:lnSpc>
                <a:spcPct val="2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000" dirty="0" smtClean="0"/>
              <a:t>List of chemical identifiers</a:t>
            </a:r>
          </a:p>
          <a:p>
            <a:pPr marL="1200150" lvl="2" indent="-742950">
              <a:lnSpc>
                <a:spcPct val="200000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3000" dirty="0" smtClean="0"/>
              <a:t>Preferably - </a:t>
            </a:r>
            <a:r>
              <a:rPr lang="en-US" sz="3000" dirty="0" err="1" smtClean="0"/>
              <a:t>Pubchem</a:t>
            </a:r>
            <a:r>
              <a:rPr lang="en-US" sz="3000" dirty="0" smtClean="0"/>
              <a:t> compound identifiers (CIDs)</a:t>
            </a:r>
          </a:p>
          <a:p>
            <a:pPr marL="742950" lvl="1" indent="-742950">
              <a:lnSpc>
                <a:spcPct val="2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000" dirty="0" smtClean="0"/>
              <a:t>Edge List (calculate from identifiers or database)</a:t>
            </a:r>
          </a:p>
          <a:p>
            <a:pPr marL="742950" lvl="1" indent="-742950">
              <a:lnSpc>
                <a:spcPct val="2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000" dirty="0" smtClean="0"/>
              <a:t>Table of Edge/Node Attributes (calculate from data or database)</a:t>
            </a:r>
          </a:p>
          <a:p>
            <a:pPr marL="742950" lvl="1" indent="-742950">
              <a:lnSpc>
                <a:spcPct val="2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000" dirty="0" smtClean="0"/>
              <a:t>Visualization</a:t>
            </a:r>
          </a:p>
          <a:p>
            <a:pPr marL="742950" lvl="1" indent="-742950">
              <a:spcBef>
                <a:spcPct val="0"/>
              </a:spcBef>
              <a:buFont typeface="+mj-lt"/>
              <a:buAutoNum type="arabicPeriod"/>
            </a:pPr>
            <a:endParaRPr lang="en-US" sz="3000" dirty="0" smtClean="0"/>
          </a:p>
          <a:p>
            <a:pPr marL="742950" lvl="1" indent="-742950">
              <a:spcBef>
                <a:spcPct val="0"/>
              </a:spcBef>
              <a:buFont typeface="+mj-lt"/>
              <a:buAutoNum type="arabicPeriod"/>
            </a:pPr>
            <a:endParaRPr lang="en-US" sz="3000" dirty="0" smtClean="0"/>
          </a:p>
          <a:p>
            <a:pPr lvl="1"/>
            <a:r>
              <a:rPr lang="en-US" dirty="0" smtClean="0"/>
              <a:t>	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256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2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Edge List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1447800"/>
            <a:ext cx="9144000" cy="480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lvl="1" indent="-742950">
              <a:lnSpc>
                <a:spcPct val="17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5900" dirty="0" smtClean="0"/>
              <a:t>KEGG RPAIRS</a:t>
            </a:r>
          </a:p>
          <a:p>
            <a:pPr marL="742950" lvl="1" indent="-742950">
              <a:lnSpc>
                <a:spcPct val="17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5900" dirty="0" err="1" smtClean="0"/>
              <a:t>Tanimoto</a:t>
            </a:r>
            <a:r>
              <a:rPr lang="en-US" sz="5900" dirty="0" smtClean="0"/>
              <a:t> distances</a:t>
            </a:r>
          </a:p>
          <a:p>
            <a:pPr marL="742950" lvl="1" indent="-742950">
              <a:lnSpc>
                <a:spcPct val="17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5900" dirty="0" smtClean="0"/>
              <a:t>Other options</a:t>
            </a:r>
          </a:p>
          <a:p>
            <a:pPr marL="1200150" lvl="2" indent="-742950">
              <a:lnSpc>
                <a:spcPct val="170000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5900" dirty="0" smtClean="0"/>
              <a:t>correlations</a:t>
            </a:r>
          </a:p>
          <a:p>
            <a:pPr marL="1200150" lvl="2" indent="-742950">
              <a:lnSpc>
                <a:spcPct val="170000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5900" dirty="0" smtClean="0"/>
              <a:t>partial-correlations</a:t>
            </a:r>
          </a:p>
          <a:p>
            <a:pPr marL="1200150" lvl="2" indent="-742950">
              <a:lnSpc>
                <a:spcPct val="170000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n-US" sz="5900" dirty="0"/>
              <a:t>s</a:t>
            </a:r>
            <a:r>
              <a:rPr lang="en-US" sz="5900" dirty="0" smtClean="0"/>
              <a:t>imilarity/dissimilarity measures</a:t>
            </a:r>
          </a:p>
          <a:p>
            <a:pPr marL="742950" lvl="1" indent="-742950">
              <a:lnSpc>
                <a:spcPct val="17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5900" dirty="0" smtClean="0"/>
              <a:t>(optional) edge attributes </a:t>
            </a:r>
          </a:p>
          <a:p>
            <a:pPr marL="1200150" lvl="2" indent="-742950">
              <a:spcBef>
                <a:spcPct val="0"/>
              </a:spcBef>
              <a:buFont typeface="Arial" pitchFamily="34" charset="0"/>
              <a:buChar char="•"/>
            </a:pPr>
            <a:endParaRPr lang="en-US" sz="3000" dirty="0" smtClean="0"/>
          </a:p>
          <a:p>
            <a:pPr marL="742950" lvl="1" indent="-742950">
              <a:spcBef>
                <a:spcPct val="0"/>
              </a:spcBef>
              <a:buFont typeface="+mj-lt"/>
              <a:buAutoNum type="arabicPeriod"/>
            </a:pPr>
            <a:endParaRPr lang="en-US" sz="3000" dirty="0" smtClean="0"/>
          </a:p>
          <a:p>
            <a:pPr lvl="1"/>
            <a:r>
              <a:rPr lang="en-US" dirty="0" smtClean="0"/>
              <a:t>	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578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278</Words>
  <Application>Microsoft Office PowerPoint</Application>
  <PresentationFormat>On-screen Show (4:3)</PresentationFormat>
  <Paragraphs>86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Building Biochemical + Chemical Similarity Networks</vt:lpstr>
      <vt:lpstr>The ingredients</vt:lpstr>
      <vt:lpstr>Some Examples</vt:lpstr>
      <vt:lpstr>PowerPoint Presentation</vt:lpstr>
      <vt:lpstr>PowerPoint Presentation</vt:lpstr>
      <vt:lpstr>PowerPoint Presentation</vt:lpstr>
      <vt:lpstr>PowerPoint Presentation</vt:lpstr>
      <vt:lpstr>The ingredients</vt:lpstr>
      <vt:lpstr>Edge List</vt:lpstr>
      <vt:lpstr>Node Attributes Table</vt:lpstr>
      <vt:lpstr>Demonstration </vt:lpstr>
      <vt:lpstr>Visualizing network in Cytoscape</vt:lpstr>
      <vt:lpstr>Visualizing network in Cytoscape</vt:lpstr>
      <vt:lpstr>Visualizing network in Cytoscape</vt:lpstr>
      <vt:lpstr>Visualizing network in Cytoscape</vt:lpstr>
      <vt:lpstr>Visualizing network in Cytoscape</vt:lpstr>
      <vt:lpstr>Visualizing network in Cytoscape</vt:lpstr>
      <vt:lpstr>Visualizing network in Cytoscape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Biochemical and Chemical Similarity Networks</dc:title>
  <dc:creator>Dmitry Grapov</dc:creator>
  <cp:lastModifiedBy>Dmitry Grapov</cp:lastModifiedBy>
  <cp:revision>13</cp:revision>
  <dcterms:created xsi:type="dcterms:W3CDTF">2013-04-03T21:06:25Z</dcterms:created>
  <dcterms:modified xsi:type="dcterms:W3CDTF">2013-04-04T00:59:54Z</dcterms:modified>
</cp:coreProperties>
</file>